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61" r:id="rId5"/>
    <p:sldId id="262" r:id="rId6"/>
    <p:sldId id="259" r:id="rId7"/>
    <p:sldId id="260" r:id="rId8"/>
    <p:sldId id="263" r:id="rId9"/>
    <p:sldId id="264" r:id="rId10"/>
    <p:sldId id="265" r:id="rId11"/>
    <p:sldId id="270" r:id="rId12"/>
    <p:sldId id="267" r:id="rId13"/>
    <p:sldId id="268" r:id="rId14"/>
    <p:sldId id="266" r:id="rId15"/>
    <p:sldId id="269" r:id="rId16"/>
    <p:sldId id="273"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218"/>
  </p:normalViewPr>
  <p:slideViewPr>
    <p:cSldViewPr snapToGrid="0" snapToObjects="1">
      <p:cViewPr varScale="1">
        <p:scale>
          <a:sx n="120" d="100"/>
          <a:sy n="120"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2FF61-2E15-114F-A0FA-BBC7BEE35560}" type="datetimeFigureOut">
              <a:rPr lang="en-US" smtClean="0"/>
              <a:t>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570D8-0397-BE42-8B6B-3E9CC8B9DD58}" type="slidenum">
              <a:rPr lang="en-US" smtClean="0"/>
              <a:t>‹#›</a:t>
            </a:fld>
            <a:endParaRPr lang="en-US"/>
          </a:p>
        </p:txBody>
      </p:sp>
    </p:spTree>
    <p:extLst>
      <p:ext uri="{BB962C8B-B14F-4D97-AF65-F5344CB8AC3E}">
        <p14:creationId xmlns:p14="http://schemas.microsoft.com/office/powerpoint/2010/main" val="1391632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E570D8-0397-BE42-8B6B-3E9CC8B9DD58}" type="slidenum">
              <a:rPr lang="en-US" smtClean="0"/>
              <a:t>3</a:t>
            </a:fld>
            <a:endParaRPr lang="en-US"/>
          </a:p>
        </p:txBody>
      </p:sp>
    </p:spTree>
    <p:extLst>
      <p:ext uri="{BB962C8B-B14F-4D97-AF65-F5344CB8AC3E}">
        <p14:creationId xmlns:p14="http://schemas.microsoft.com/office/powerpoint/2010/main" val="984305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E570D8-0397-BE42-8B6B-3E9CC8B9DD58}" type="slidenum">
              <a:rPr lang="en-US" smtClean="0"/>
              <a:t>16</a:t>
            </a:fld>
            <a:endParaRPr lang="en-US"/>
          </a:p>
        </p:txBody>
      </p:sp>
    </p:spTree>
    <p:extLst>
      <p:ext uri="{BB962C8B-B14F-4D97-AF65-F5344CB8AC3E}">
        <p14:creationId xmlns:p14="http://schemas.microsoft.com/office/powerpoint/2010/main" val="51897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8765-E3AA-E941-9A6C-8C40267741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7BAB8A-C340-0140-89F4-B5A72F993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266DE3-9D73-0449-B20B-4F5CFD619704}"/>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5" name="Footer Placeholder 4">
            <a:extLst>
              <a:ext uri="{FF2B5EF4-FFF2-40B4-BE49-F238E27FC236}">
                <a16:creationId xmlns:a16="http://schemas.microsoft.com/office/drawing/2014/main" id="{0F3470B9-7A31-4C41-9F9E-D739F1BC5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07E4A-4BAA-BE48-A137-40F09F7FE70C}"/>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393751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B160-07CC-2344-90F4-95A0CF04F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D0A1B5-DF73-7E43-8FA1-99EB47DDA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8F89D-B9DE-F844-AD93-2E76F95695B3}"/>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5" name="Footer Placeholder 4">
            <a:extLst>
              <a:ext uri="{FF2B5EF4-FFF2-40B4-BE49-F238E27FC236}">
                <a16:creationId xmlns:a16="http://schemas.microsoft.com/office/drawing/2014/main" id="{AA70D472-7A5C-964E-A948-7532ADE9A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B7231-504C-D146-92B9-0ABBEC6C07E0}"/>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68678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792464-5ACB-FC48-8910-7EBBD29FAA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21664C-F26B-F444-8F6A-12C4B17352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F27E5-1215-E443-B38A-18E99B5173FB}"/>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5" name="Footer Placeholder 4">
            <a:extLst>
              <a:ext uri="{FF2B5EF4-FFF2-40B4-BE49-F238E27FC236}">
                <a16:creationId xmlns:a16="http://schemas.microsoft.com/office/drawing/2014/main" id="{595A16D2-D96B-DF40-836A-6E6E15B32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8F1B6-FA62-B645-AF53-FC36835B4C60}"/>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404762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DFE0-C12B-0A42-A174-1BE785FADC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83B1B4-5A30-F44A-ABDD-A7DF057A7C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526B7-0CA9-9B4E-9290-E3EE8B4E2A97}"/>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5" name="Footer Placeholder 4">
            <a:extLst>
              <a:ext uri="{FF2B5EF4-FFF2-40B4-BE49-F238E27FC236}">
                <a16:creationId xmlns:a16="http://schemas.microsoft.com/office/drawing/2014/main" id="{038A73D1-D460-D64F-ABD8-8DDFFC5B6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98997-CA49-9A48-8847-9CD94D717002}"/>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3632025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9130-529D-EF44-BCBD-AD48A5575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6016BE-4799-4C4C-BE42-35B7DBC82C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9DD451-0BCD-8F4E-8A5D-A5A50FDEA7C0}"/>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5" name="Footer Placeholder 4">
            <a:extLst>
              <a:ext uri="{FF2B5EF4-FFF2-40B4-BE49-F238E27FC236}">
                <a16:creationId xmlns:a16="http://schemas.microsoft.com/office/drawing/2014/main" id="{5D40DD04-1593-8D43-96D3-D6F3069FD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27660-1947-994E-86FE-FFEF1D381E63}"/>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123130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AFB6-73B8-E046-8D90-05ED1640CB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8FC910-451B-0A4A-873F-4EF9A49576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091DD8-C65B-3843-A3D7-7478B00D28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AFE2BD-9B87-4448-B2C3-B67AFA1F5243}"/>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6" name="Footer Placeholder 5">
            <a:extLst>
              <a:ext uri="{FF2B5EF4-FFF2-40B4-BE49-F238E27FC236}">
                <a16:creationId xmlns:a16="http://schemas.microsoft.com/office/drawing/2014/main" id="{1C4802E0-1CD1-8944-8F30-4626F36A2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3090B-1199-A041-B02B-76D183AA4071}"/>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3981545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2F5B-7EA2-4948-8ED2-3FD0C41394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E85360-BADC-114F-BED8-75ABBDE1F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12CC74-B2C2-7048-A65E-E4687E8A7C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CF1A2B-C056-1042-9E47-8B45F7FB0F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076139-B7E2-564C-9926-D28B7843F9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87B154-2402-2B4C-9970-457D9011C47E}"/>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8" name="Footer Placeholder 7">
            <a:extLst>
              <a:ext uri="{FF2B5EF4-FFF2-40B4-BE49-F238E27FC236}">
                <a16:creationId xmlns:a16="http://schemas.microsoft.com/office/drawing/2014/main" id="{B45A7522-6A91-704A-9A79-DF955EAF72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F1267E-1C11-AB47-902A-4A658F791DD8}"/>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594739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FF99-16DC-2441-B699-89FB5EE849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7BDE67-2593-A84E-BDAE-E0D566F8E457}"/>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4" name="Footer Placeholder 3">
            <a:extLst>
              <a:ext uri="{FF2B5EF4-FFF2-40B4-BE49-F238E27FC236}">
                <a16:creationId xmlns:a16="http://schemas.microsoft.com/office/drawing/2014/main" id="{FB8B0956-E4A0-9E4D-9245-F574A75C22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1F7066-C211-F142-9C4A-7FDFD81C7A9E}"/>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30540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F1FBD1-F402-1A4B-B1C3-C3EDE9217E10}"/>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3" name="Footer Placeholder 2">
            <a:extLst>
              <a:ext uri="{FF2B5EF4-FFF2-40B4-BE49-F238E27FC236}">
                <a16:creationId xmlns:a16="http://schemas.microsoft.com/office/drawing/2014/main" id="{6DD2D277-59C4-454B-8B4E-E668DC51E5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F65423-5E67-734E-AA64-5CC743BD7518}"/>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178433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4251-620D-F74A-8CED-BEB1F9C8E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94B025-6BAD-514D-BA0E-DA74D8089D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B2D3BB-3576-BF48-B42C-A09CA21AF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D6579-93C1-F84B-8976-177ADB3C11E2}"/>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6" name="Footer Placeholder 5">
            <a:extLst>
              <a:ext uri="{FF2B5EF4-FFF2-40B4-BE49-F238E27FC236}">
                <a16:creationId xmlns:a16="http://schemas.microsoft.com/office/drawing/2014/main" id="{628ACBB2-8D1F-3E47-9E6B-17BF5E46E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0D045C-962E-114D-8FBF-15104BD4906F}"/>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3400826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4971-81CA-F446-A156-3F7D64850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375E9D-1DEA-B146-BE52-D4E5119C8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B524D2-90CB-7847-A223-40B49E53C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62F81C-9F70-B547-8B5E-27151E96A8CD}"/>
              </a:ext>
            </a:extLst>
          </p:cNvPr>
          <p:cNvSpPr>
            <a:spLocks noGrp="1"/>
          </p:cNvSpPr>
          <p:nvPr>
            <p:ph type="dt" sz="half" idx="10"/>
          </p:nvPr>
        </p:nvSpPr>
        <p:spPr/>
        <p:txBody>
          <a:bodyPr/>
          <a:lstStyle/>
          <a:p>
            <a:fld id="{D85A7832-4FAE-B840-A031-4968FC26809F}" type="datetimeFigureOut">
              <a:rPr lang="en-US" smtClean="0"/>
              <a:t>2/4/22</a:t>
            </a:fld>
            <a:endParaRPr lang="en-US"/>
          </a:p>
        </p:txBody>
      </p:sp>
      <p:sp>
        <p:nvSpPr>
          <p:cNvPr id="6" name="Footer Placeholder 5">
            <a:extLst>
              <a:ext uri="{FF2B5EF4-FFF2-40B4-BE49-F238E27FC236}">
                <a16:creationId xmlns:a16="http://schemas.microsoft.com/office/drawing/2014/main" id="{3F103133-3640-384A-90F9-5715C7593E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686D35-22A5-204D-90E7-82528823048E}"/>
              </a:ext>
            </a:extLst>
          </p:cNvPr>
          <p:cNvSpPr>
            <a:spLocks noGrp="1"/>
          </p:cNvSpPr>
          <p:nvPr>
            <p:ph type="sldNum" sz="quarter" idx="12"/>
          </p:nvPr>
        </p:nvSpPr>
        <p:spPr/>
        <p:txBody>
          <a:bodyPr/>
          <a:lstStyle/>
          <a:p>
            <a:fld id="{3D81030E-4B62-6D43-99EF-661EF0D267FC}" type="slidenum">
              <a:rPr lang="en-US" smtClean="0"/>
              <a:t>‹#›</a:t>
            </a:fld>
            <a:endParaRPr lang="en-US"/>
          </a:p>
        </p:txBody>
      </p:sp>
    </p:spTree>
    <p:extLst>
      <p:ext uri="{BB962C8B-B14F-4D97-AF65-F5344CB8AC3E}">
        <p14:creationId xmlns:p14="http://schemas.microsoft.com/office/powerpoint/2010/main" val="4044504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002A74-92C5-CD4D-B562-44131325FC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37E69D-6EEE-5549-98F4-1CA05E694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F519F-A3CD-A049-9D13-667378F33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5A7832-4FAE-B840-A031-4968FC26809F}" type="datetimeFigureOut">
              <a:rPr lang="en-US" smtClean="0"/>
              <a:t>2/4/22</a:t>
            </a:fld>
            <a:endParaRPr lang="en-US"/>
          </a:p>
        </p:txBody>
      </p:sp>
      <p:sp>
        <p:nvSpPr>
          <p:cNvPr id="5" name="Footer Placeholder 4">
            <a:extLst>
              <a:ext uri="{FF2B5EF4-FFF2-40B4-BE49-F238E27FC236}">
                <a16:creationId xmlns:a16="http://schemas.microsoft.com/office/drawing/2014/main" id="{2C13A6B1-1BD0-004E-8EC9-2115F6A54A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5797A9-0748-9240-89EF-7D7CC2BD65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1030E-4B62-6D43-99EF-661EF0D267FC}" type="slidenum">
              <a:rPr lang="en-US" smtClean="0"/>
              <a:t>‹#›</a:t>
            </a:fld>
            <a:endParaRPr lang="en-US"/>
          </a:p>
        </p:txBody>
      </p:sp>
    </p:spTree>
    <p:extLst>
      <p:ext uri="{BB962C8B-B14F-4D97-AF65-F5344CB8AC3E}">
        <p14:creationId xmlns:p14="http://schemas.microsoft.com/office/powerpoint/2010/main" val="1032543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90E1-2EF7-744B-8B8C-E00EDF1C4B04}"/>
              </a:ext>
            </a:extLst>
          </p:cNvPr>
          <p:cNvSpPr>
            <a:spLocks noGrp="1"/>
          </p:cNvSpPr>
          <p:nvPr>
            <p:ph type="ctrTitle"/>
          </p:nvPr>
        </p:nvSpPr>
        <p:spPr>
          <a:xfrm>
            <a:off x="1726019" y="2126512"/>
            <a:ext cx="9144000" cy="1655762"/>
          </a:xfrm>
        </p:spPr>
        <p:txBody>
          <a:bodyPr>
            <a:normAutofit fontScale="90000"/>
          </a:bodyPr>
          <a:lstStyle/>
          <a:p>
            <a:br>
              <a:rPr lang="en-US" dirty="0">
                <a:latin typeface="Algerian" pitchFamily="82" charset="77"/>
                <a:cs typeface="Cavolini" panose="020B0604020202020204" pitchFamily="34" charset="0"/>
              </a:rPr>
            </a:br>
            <a:br>
              <a:rPr lang="en-US" dirty="0">
                <a:latin typeface="Algerian" pitchFamily="82" charset="77"/>
                <a:cs typeface="Cavolini" panose="020B0604020202020204" pitchFamily="34" charset="0"/>
              </a:rPr>
            </a:br>
            <a:r>
              <a:rPr lang="en-US" sz="2700" dirty="0">
                <a:latin typeface="Algerian" pitchFamily="82" charset="77"/>
                <a:cs typeface="Cavolini" panose="020B0604020202020204" pitchFamily="34" charset="0"/>
              </a:rPr>
              <a:t> Performance Comparison of Deep Neural Ensembles On Chest X-ray Images for Pneumonia Detection</a:t>
            </a:r>
            <a:r>
              <a:rPr lang="en-US" dirty="0">
                <a:latin typeface="Algerian" pitchFamily="82" charset="77"/>
                <a:cs typeface="Cavolini" panose="020B0604020202020204" pitchFamily="34" charset="0"/>
              </a:rPr>
              <a:t> </a:t>
            </a:r>
            <a:br>
              <a:rPr lang="en-US" dirty="0">
                <a:latin typeface="Algerian" pitchFamily="82" charset="77"/>
                <a:cs typeface="Cavolini" panose="020B0604020202020204" pitchFamily="34" charset="0"/>
              </a:rPr>
            </a:br>
            <a:endParaRPr lang="en-US" dirty="0">
              <a:latin typeface="Algerian" pitchFamily="82" charset="77"/>
              <a:cs typeface="Cavolini" panose="020B0604020202020204" pitchFamily="34" charset="0"/>
            </a:endParaRPr>
          </a:p>
        </p:txBody>
      </p:sp>
      <p:sp>
        <p:nvSpPr>
          <p:cNvPr id="3" name="Subtitle 2">
            <a:extLst>
              <a:ext uri="{FF2B5EF4-FFF2-40B4-BE49-F238E27FC236}">
                <a16:creationId xmlns:a16="http://schemas.microsoft.com/office/drawing/2014/main" id="{B3FF07C4-3882-1046-96DD-CE8E06E94702}"/>
              </a:ext>
            </a:extLst>
          </p:cNvPr>
          <p:cNvSpPr>
            <a:spLocks noGrp="1"/>
          </p:cNvSpPr>
          <p:nvPr>
            <p:ph type="subTitle" idx="1"/>
          </p:nvPr>
        </p:nvSpPr>
        <p:spPr>
          <a:xfrm>
            <a:off x="1524000" y="3429000"/>
            <a:ext cx="9144000" cy="1655762"/>
          </a:xfrm>
        </p:spPr>
        <p:txBody>
          <a:bodyPr>
            <a:normAutofit/>
          </a:bodyPr>
          <a:lstStyle/>
          <a:p>
            <a:pPr>
              <a:lnSpc>
                <a:spcPct val="100000"/>
              </a:lnSpc>
              <a:spcBef>
                <a:spcPts val="400"/>
              </a:spcBef>
            </a:pPr>
            <a:r>
              <a:rPr lang="en-US" sz="1400" dirty="0">
                <a:latin typeface="Century" panose="02040604050505020304" pitchFamily="18" charset="0"/>
              </a:rPr>
              <a:t>Presented By : Sai Srinath </a:t>
            </a:r>
            <a:r>
              <a:rPr lang="en-US" sz="1400" dirty="0" err="1">
                <a:latin typeface="Century" panose="02040604050505020304" pitchFamily="18" charset="0"/>
              </a:rPr>
              <a:t>Alla</a:t>
            </a:r>
            <a:endParaRPr lang="en-US" sz="1400" dirty="0">
              <a:latin typeface="Century" panose="02040604050505020304" pitchFamily="18" charset="0"/>
            </a:endParaRPr>
          </a:p>
          <a:p>
            <a:pPr>
              <a:lnSpc>
                <a:spcPct val="100000"/>
              </a:lnSpc>
              <a:spcBef>
                <a:spcPts val="400"/>
              </a:spcBef>
            </a:pPr>
            <a:r>
              <a:rPr lang="en-US" sz="1400" dirty="0">
                <a:latin typeface="Century" panose="02040604050505020304" pitchFamily="18" charset="0"/>
              </a:rPr>
              <a:t>UNM ID : (101910789)</a:t>
            </a:r>
          </a:p>
        </p:txBody>
      </p:sp>
    </p:spTree>
    <p:extLst>
      <p:ext uri="{BB962C8B-B14F-4D97-AF65-F5344CB8AC3E}">
        <p14:creationId xmlns:p14="http://schemas.microsoft.com/office/powerpoint/2010/main" val="4018974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52B96-8592-FF4F-8538-D1217D01B18C}"/>
              </a:ext>
            </a:extLst>
          </p:cNvPr>
          <p:cNvSpPr>
            <a:spLocks noGrp="1"/>
          </p:cNvSpPr>
          <p:nvPr>
            <p:ph type="title"/>
          </p:nvPr>
        </p:nvSpPr>
        <p:spPr>
          <a:xfrm>
            <a:off x="0" y="-95693"/>
            <a:ext cx="11353800" cy="1786381"/>
          </a:xfrm>
        </p:spPr>
        <p:txBody>
          <a:bodyPr/>
          <a:lstStyle/>
          <a:p>
            <a:r>
              <a:rPr lang="en-US" dirty="0"/>
              <a:t>Model 2:InceptionResnetV2(Feature extractor) </a:t>
            </a:r>
          </a:p>
        </p:txBody>
      </p:sp>
      <p:pic>
        <p:nvPicPr>
          <p:cNvPr id="6" name="Content Placeholder 5" descr="Table&#10;&#10;Description automatically generated">
            <a:extLst>
              <a:ext uri="{FF2B5EF4-FFF2-40B4-BE49-F238E27FC236}">
                <a16:creationId xmlns:a16="http://schemas.microsoft.com/office/drawing/2014/main" id="{7E25492D-C257-474B-922E-D6C4A9F3E0A6}"/>
              </a:ext>
            </a:extLst>
          </p:cNvPr>
          <p:cNvPicPr>
            <a:picLocks noGrp="1" noChangeAspect="1"/>
          </p:cNvPicPr>
          <p:nvPr>
            <p:ph idx="1"/>
          </p:nvPr>
        </p:nvPicPr>
        <p:blipFill>
          <a:blip r:embed="rId2"/>
          <a:stretch>
            <a:fillRect/>
          </a:stretch>
        </p:blipFill>
        <p:spPr>
          <a:xfrm>
            <a:off x="371475" y="1339970"/>
            <a:ext cx="10404403" cy="5017967"/>
          </a:xfrm>
        </p:spPr>
      </p:pic>
    </p:spTree>
    <p:extLst>
      <p:ext uri="{BB962C8B-B14F-4D97-AF65-F5344CB8AC3E}">
        <p14:creationId xmlns:p14="http://schemas.microsoft.com/office/powerpoint/2010/main" val="2065263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3040-D811-5D46-82CD-FBF21BD5E377}"/>
              </a:ext>
            </a:extLst>
          </p:cNvPr>
          <p:cNvSpPr>
            <a:spLocks noGrp="1"/>
          </p:cNvSpPr>
          <p:nvPr>
            <p:ph type="title"/>
          </p:nvPr>
        </p:nvSpPr>
        <p:spPr/>
        <p:txBody>
          <a:bodyPr/>
          <a:lstStyle/>
          <a:p>
            <a:r>
              <a:rPr lang="en-US" dirty="0"/>
              <a:t>Result for model 2</a:t>
            </a:r>
          </a:p>
        </p:txBody>
      </p:sp>
      <p:pic>
        <p:nvPicPr>
          <p:cNvPr id="12" name="Content Placeholder 11" descr="Text&#10;&#10;Description automatically generated">
            <a:extLst>
              <a:ext uri="{FF2B5EF4-FFF2-40B4-BE49-F238E27FC236}">
                <a16:creationId xmlns:a16="http://schemas.microsoft.com/office/drawing/2014/main" id="{72CE17AC-16B6-2F43-866C-550023E7974B}"/>
              </a:ext>
            </a:extLst>
          </p:cNvPr>
          <p:cNvPicPr>
            <a:picLocks noGrp="1" noChangeAspect="1"/>
          </p:cNvPicPr>
          <p:nvPr>
            <p:ph idx="1"/>
          </p:nvPr>
        </p:nvPicPr>
        <p:blipFill>
          <a:blip r:embed="rId2"/>
          <a:stretch>
            <a:fillRect/>
          </a:stretch>
        </p:blipFill>
        <p:spPr>
          <a:xfrm>
            <a:off x="528638" y="1528763"/>
            <a:ext cx="5567362" cy="4047331"/>
          </a:xfrm>
        </p:spPr>
      </p:pic>
      <p:pic>
        <p:nvPicPr>
          <p:cNvPr id="14" name="Picture 13" descr="Chart&#10;&#10;Description automatically generated">
            <a:extLst>
              <a:ext uri="{FF2B5EF4-FFF2-40B4-BE49-F238E27FC236}">
                <a16:creationId xmlns:a16="http://schemas.microsoft.com/office/drawing/2014/main" id="{D9D4D290-AA31-8144-81CE-3200E57F5590}"/>
              </a:ext>
            </a:extLst>
          </p:cNvPr>
          <p:cNvPicPr>
            <a:picLocks noChangeAspect="1"/>
          </p:cNvPicPr>
          <p:nvPr/>
        </p:nvPicPr>
        <p:blipFill>
          <a:blip r:embed="rId3"/>
          <a:stretch>
            <a:fillRect/>
          </a:stretch>
        </p:blipFill>
        <p:spPr>
          <a:xfrm>
            <a:off x="5848709" y="1502072"/>
            <a:ext cx="6164834" cy="5541793"/>
          </a:xfrm>
          <a:prstGeom prst="rect">
            <a:avLst/>
          </a:prstGeom>
        </p:spPr>
      </p:pic>
    </p:spTree>
    <p:extLst>
      <p:ext uri="{BB962C8B-B14F-4D97-AF65-F5344CB8AC3E}">
        <p14:creationId xmlns:p14="http://schemas.microsoft.com/office/powerpoint/2010/main" val="179902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E213C-D52E-D149-BE95-CBFC4161E77C}"/>
              </a:ext>
            </a:extLst>
          </p:cNvPr>
          <p:cNvSpPr>
            <a:spLocks noGrp="1"/>
          </p:cNvSpPr>
          <p:nvPr>
            <p:ph type="title"/>
          </p:nvPr>
        </p:nvSpPr>
        <p:spPr>
          <a:xfrm>
            <a:off x="1008184" y="174032"/>
            <a:ext cx="10175631" cy="1111843"/>
          </a:xfrm>
        </p:spPr>
        <p:txBody>
          <a:bodyPr anchor="ctr">
            <a:normAutofit/>
          </a:bodyPr>
          <a:lstStyle/>
          <a:p>
            <a:pPr algn="ctr"/>
            <a:r>
              <a:rPr lang="en-US" sz="4000" dirty="0"/>
              <a:t>Model3: Inceptionv3 as Feature extractor</a:t>
            </a:r>
          </a:p>
        </p:txBody>
      </p:sp>
      <p:sp>
        <p:nvSpPr>
          <p:cNvPr id="3" name="Content Placeholder 2">
            <a:extLst>
              <a:ext uri="{FF2B5EF4-FFF2-40B4-BE49-F238E27FC236}">
                <a16:creationId xmlns:a16="http://schemas.microsoft.com/office/drawing/2014/main" id="{F62FDC25-58D4-D24F-AD1E-A12C696076D5}"/>
              </a:ext>
            </a:extLst>
          </p:cNvPr>
          <p:cNvSpPr>
            <a:spLocks noGrp="1"/>
          </p:cNvSpPr>
          <p:nvPr>
            <p:ph idx="1"/>
          </p:nvPr>
        </p:nvSpPr>
        <p:spPr>
          <a:xfrm>
            <a:off x="1008184" y="1459907"/>
            <a:ext cx="10175630" cy="767904"/>
          </a:xfrm>
        </p:spPr>
        <p:txBody>
          <a:bodyPr anchor="ctr">
            <a:normAutofit fontScale="77500" lnSpcReduction="20000"/>
          </a:bodyPr>
          <a:lstStyle/>
          <a:p>
            <a:r>
              <a:rPr lang="en-US" sz="2000" dirty="0">
                <a:latin typeface="+mj-lt"/>
              </a:rPr>
              <a:t>For this model I used different input size = [150,150,3]</a:t>
            </a:r>
          </a:p>
          <a:p>
            <a:r>
              <a:rPr lang="en-US" sz="2000" dirty="0">
                <a:latin typeface="+mj-lt"/>
              </a:rPr>
              <a:t>Different metrics like accuracy, precision and recall were used to understand the learning capabilities of the model</a:t>
            </a:r>
          </a:p>
        </p:txBody>
      </p:sp>
      <p:pic>
        <p:nvPicPr>
          <p:cNvPr id="5" name="Picture 4" descr="A picture containing chart&#10;&#10;Description automatically generated">
            <a:extLst>
              <a:ext uri="{FF2B5EF4-FFF2-40B4-BE49-F238E27FC236}">
                <a16:creationId xmlns:a16="http://schemas.microsoft.com/office/drawing/2014/main" id="{4ABC11E4-0CAC-2A45-B5A6-468C37724FAC}"/>
              </a:ext>
            </a:extLst>
          </p:cNvPr>
          <p:cNvPicPr>
            <a:picLocks noChangeAspect="1"/>
          </p:cNvPicPr>
          <p:nvPr/>
        </p:nvPicPr>
        <p:blipFill>
          <a:blip r:embed="rId2"/>
          <a:stretch>
            <a:fillRect/>
          </a:stretch>
        </p:blipFill>
        <p:spPr>
          <a:xfrm>
            <a:off x="346056" y="2401843"/>
            <a:ext cx="10515595" cy="2418586"/>
          </a:xfrm>
          <a:prstGeom prst="rect">
            <a:avLst/>
          </a:prstGeom>
        </p:spPr>
      </p:pic>
    </p:spTree>
    <p:extLst>
      <p:ext uri="{BB962C8B-B14F-4D97-AF65-F5344CB8AC3E}">
        <p14:creationId xmlns:p14="http://schemas.microsoft.com/office/powerpoint/2010/main" val="852124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2BC02-D68F-0C44-9058-7D2B87B212F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Results from model 3</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F1337202-6953-4F48-A75D-4890D8AD338E}"/>
              </a:ext>
            </a:extLst>
          </p:cNvPr>
          <p:cNvPicPr>
            <a:picLocks noChangeAspect="1"/>
          </p:cNvPicPr>
          <p:nvPr/>
        </p:nvPicPr>
        <p:blipFill>
          <a:blip r:embed="rId2"/>
          <a:stretch>
            <a:fillRect/>
          </a:stretch>
        </p:blipFill>
        <p:spPr>
          <a:xfrm>
            <a:off x="438124" y="2426818"/>
            <a:ext cx="5242802"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DE2E5F0E-6C84-9D45-8379-9A4B7799A199}"/>
              </a:ext>
            </a:extLst>
          </p:cNvPr>
          <p:cNvPicPr>
            <a:picLocks noGrp="1" noChangeAspect="1"/>
          </p:cNvPicPr>
          <p:nvPr>
            <p:ph idx="1"/>
          </p:nvPr>
        </p:nvPicPr>
        <p:blipFill>
          <a:blip r:embed="rId3"/>
          <a:stretch>
            <a:fillRect/>
          </a:stretch>
        </p:blipFill>
        <p:spPr>
          <a:xfrm>
            <a:off x="6445073" y="3368552"/>
            <a:ext cx="5455917" cy="2114168"/>
          </a:xfrm>
          <a:prstGeom prst="rect">
            <a:avLst/>
          </a:prstGeom>
        </p:spPr>
      </p:pic>
    </p:spTree>
    <p:extLst>
      <p:ext uri="{BB962C8B-B14F-4D97-AF65-F5344CB8AC3E}">
        <p14:creationId xmlns:p14="http://schemas.microsoft.com/office/powerpoint/2010/main" val="138398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B398-5ED2-544B-A977-AD49250DD38A}"/>
              </a:ext>
            </a:extLst>
          </p:cNvPr>
          <p:cNvSpPr>
            <a:spLocks noGrp="1"/>
          </p:cNvSpPr>
          <p:nvPr>
            <p:ph type="title"/>
          </p:nvPr>
        </p:nvSpPr>
        <p:spPr/>
        <p:txBody>
          <a:bodyPr/>
          <a:lstStyle/>
          <a:p>
            <a:r>
              <a:rPr lang="en-US" dirty="0"/>
              <a:t>Results from Ensemble(Voting)</a:t>
            </a:r>
          </a:p>
        </p:txBody>
      </p:sp>
      <p:pic>
        <p:nvPicPr>
          <p:cNvPr id="9" name="Content Placeholder 8" descr="Table&#10;&#10;Description automatically generated">
            <a:extLst>
              <a:ext uri="{FF2B5EF4-FFF2-40B4-BE49-F238E27FC236}">
                <a16:creationId xmlns:a16="http://schemas.microsoft.com/office/drawing/2014/main" id="{ACD5F549-4875-2C41-86C5-DACA2E423B02}"/>
              </a:ext>
            </a:extLst>
          </p:cNvPr>
          <p:cNvPicPr>
            <a:picLocks noGrp="1" noChangeAspect="1"/>
          </p:cNvPicPr>
          <p:nvPr>
            <p:ph idx="1"/>
          </p:nvPr>
        </p:nvPicPr>
        <p:blipFill>
          <a:blip r:embed="rId2"/>
          <a:stretch>
            <a:fillRect/>
          </a:stretch>
        </p:blipFill>
        <p:spPr>
          <a:xfrm>
            <a:off x="1214437" y="1825625"/>
            <a:ext cx="9229725" cy="4351338"/>
          </a:xfrm>
        </p:spPr>
      </p:pic>
    </p:spTree>
    <p:extLst>
      <p:ext uri="{BB962C8B-B14F-4D97-AF65-F5344CB8AC3E}">
        <p14:creationId xmlns:p14="http://schemas.microsoft.com/office/powerpoint/2010/main" val="1504681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28FD-9846-D748-8DD0-D445920DFFAF}"/>
              </a:ext>
            </a:extLst>
          </p:cNvPr>
          <p:cNvSpPr>
            <a:spLocks noGrp="1"/>
          </p:cNvSpPr>
          <p:nvPr>
            <p:ph type="title"/>
          </p:nvPr>
        </p:nvSpPr>
        <p:spPr>
          <a:xfrm>
            <a:off x="744279" y="-74427"/>
            <a:ext cx="10609522" cy="1031357"/>
          </a:xfrm>
        </p:spPr>
        <p:txBody>
          <a:bodyPr/>
          <a:lstStyle/>
          <a:p>
            <a:r>
              <a:rPr lang="en-US"/>
              <a:t>Results</a:t>
            </a:r>
            <a:endParaRPr lang="en-US" dirty="0"/>
          </a:p>
        </p:txBody>
      </p:sp>
      <p:sp>
        <p:nvSpPr>
          <p:cNvPr id="3" name="Content Placeholder 2">
            <a:extLst>
              <a:ext uri="{FF2B5EF4-FFF2-40B4-BE49-F238E27FC236}">
                <a16:creationId xmlns:a16="http://schemas.microsoft.com/office/drawing/2014/main" id="{9F3542D7-8978-4F41-A352-80740802E759}"/>
              </a:ext>
            </a:extLst>
          </p:cNvPr>
          <p:cNvSpPr>
            <a:spLocks noGrp="1"/>
          </p:cNvSpPr>
          <p:nvPr>
            <p:ph idx="1"/>
          </p:nvPr>
        </p:nvSpPr>
        <p:spPr>
          <a:xfrm>
            <a:off x="180752" y="733647"/>
            <a:ext cx="12011247" cy="5124893"/>
          </a:xfrm>
        </p:spPr>
        <p:txBody>
          <a:bodyPr>
            <a:normAutofit/>
          </a:bodyPr>
          <a:lstStyle/>
          <a:p>
            <a:pPr>
              <a:lnSpc>
                <a:spcPct val="150000"/>
              </a:lnSpc>
            </a:pPr>
            <a:r>
              <a:rPr lang="en-US" sz="2400" dirty="0">
                <a:latin typeface="+mj-lt"/>
              </a:rPr>
              <a:t>In this Ensemble model the output is the majority of all the outputs from all the models based on different feature extractors. </a:t>
            </a:r>
          </a:p>
          <a:p>
            <a:pPr>
              <a:lnSpc>
                <a:spcPct val="150000"/>
              </a:lnSpc>
            </a:pPr>
            <a:r>
              <a:rPr lang="en-US" sz="2400" dirty="0">
                <a:latin typeface="+mj-lt"/>
              </a:rPr>
              <a:t>As we all know that the main aim of the project is to create an ensemble model so show that there is certain amount of improvement in accuracy in classification compared to the initial models.</a:t>
            </a:r>
          </a:p>
          <a:p>
            <a:pPr>
              <a:lnSpc>
                <a:spcPct val="150000"/>
              </a:lnSpc>
            </a:pPr>
            <a:r>
              <a:rPr lang="en-US" sz="2400" dirty="0">
                <a:latin typeface="+mj-lt"/>
              </a:rPr>
              <a:t>As seen in the above pictures  there is a small amount of improvement in the ensemble model compared to the other models and this can be clearly seen comparing the confusion matrix of different models on the test set</a:t>
            </a:r>
          </a:p>
          <a:p>
            <a:pPr>
              <a:lnSpc>
                <a:spcPct val="100000"/>
              </a:lnSpc>
            </a:pPr>
            <a:endParaRPr lang="en-US" sz="2200" dirty="0">
              <a:latin typeface="+mj-lt"/>
            </a:endParaRPr>
          </a:p>
          <a:p>
            <a:pPr>
              <a:lnSpc>
                <a:spcPct val="100000"/>
              </a:lnSpc>
            </a:pPr>
            <a:endParaRPr lang="en-US" sz="2200" dirty="0">
              <a:latin typeface="+mj-lt"/>
            </a:endParaRPr>
          </a:p>
          <a:p>
            <a:pPr>
              <a:lnSpc>
                <a:spcPct val="100000"/>
              </a:lnSpc>
            </a:pPr>
            <a:endParaRPr lang="en-US" sz="2200" dirty="0">
              <a:latin typeface="+mj-lt"/>
            </a:endParaRPr>
          </a:p>
          <a:p>
            <a:pPr>
              <a:lnSpc>
                <a:spcPct val="100000"/>
              </a:lnSpc>
            </a:pPr>
            <a:endParaRPr lang="en-US" sz="2200" dirty="0">
              <a:latin typeface="+mj-lt"/>
            </a:endParaRPr>
          </a:p>
          <a:p>
            <a:pPr>
              <a:lnSpc>
                <a:spcPct val="100000"/>
              </a:lnSpc>
            </a:pPr>
            <a:endParaRPr lang="en-US" sz="2200" dirty="0">
              <a:latin typeface="+mj-lt"/>
            </a:endParaRPr>
          </a:p>
          <a:p>
            <a:pPr>
              <a:lnSpc>
                <a:spcPct val="100000"/>
              </a:lnSpc>
            </a:pPr>
            <a:endParaRPr lang="en-US" sz="2200" dirty="0">
              <a:latin typeface="+mj-lt"/>
            </a:endParaRPr>
          </a:p>
          <a:p>
            <a:pPr>
              <a:lnSpc>
                <a:spcPct val="150000"/>
              </a:lnSpc>
            </a:pPr>
            <a:endParaRPr lang="en-US" sz="2200" dirty="0">
              <a:latin typeface="+mj-lt"/>
            </a:endParaRPr>
          </a:p>
        </p:txBody>
      </p:sp>
    </p:spTree>
    <p:extLst>
      <p:ext uri="{BB962C8B-B14F-4D97-AF65-F5344CB8AC3E}">
        <p14:creationId xmlns:p14="http://schemas.microsoft.com/office/powerpoint/2010/main" val="270978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7E0D-ED62-6D46-9D77-30AF524803C4}"/>
              </a:ext>
            </a:extLst>
          </p:cNvPr>
          <p:cNvSpPr>
            <a:spLocks noGrp="1"/>
          </p:cNvSpPr>
          <p:nvPr>
            <p:ph type="title"/>
          </p:nvPr>
        </p:nvSpPr>
        <p:spPr>
          <a:xfrm>
            <a:off x="467833" y="148857"/>
            <a:ext cx="10885967" cy="978194"/>
          </a:xfrm>
        </p:spPr>
        <p:txBody>
          <a:bodyPr/>
          <a:lstStyle/>
          <a:p>
            <a:r>
              <a:rPr lang="en-US" dirty="0"/>
              <a:t>Confusion Matrix </a:t>
            </a:r>
          </a:p>
        </p:txBody>
      </p:sp>
      <p:sp>
        <p:nvSpPr>
          <p:cNvPr id="3" name="Content Placeholder 2">
            <a:extLst>
              <a:ext uri="{FF2B5EF4-FFF2-40B4-BE49-F238E27FC236}">
                <a16:creationId xmlns:a16="http://schemas.microsoft.com/office/drawing/2014/main" id="{A2EF1799-3C4E-EA4D-AA4A-37A3EC1C9000}"/>
              </a:ext>
            </a:extLst>
          </p:cNvPr>
          <p:cNvSpPr>
            <a:spLocks noGrp="1"/>
          </p:cNvSpPr>
          <p:nvPr>
            <p:ph idx="1"/>
          </p:nvPr>
        </p:nvSpPr>
        <p:spPr>
          <a:xfrm>
            <a:off x="233915" y="999460"/>
            <a:ext cx="10609521" cy="5709683"/>
          </a:xfrm>
        </p:spPr>
        <p:txBody>
          <a:bodyPr/>
          <a:lstStyle/>
          <a:p>
            <a:r>
              <a:rPr lang="en-US" dirty="0"/>
              <a:t>For model1 (VGG16)</a:t>
            </a:r>
          </a:p>
          <a:p>
            <a:endParaRPr lang="en-US" dirty="0"/>
          </a:p>
          <a:p>
            <a:r>
              <a:rPr lang="en-US" dirty="0"/>
              <a:t>For model 3(Inceptionv2)</a:t>
            </a:r>
          </a:p>
          <a:p>
            <a:endParaRPr lang="en-US" dirty="0"/>
          </a:p>
          <a:p>
            <a:endParaRPr lang="en-US" dirty="0"/>
          </a:p>
          <a:p>
            <a:r>
              <a:rPr lang="en-US" dirty="0"/>
              <a:t>For model2 (Inceptionresnetv3)</a:t>
            </a:r>
          </a:p>
          <a:p>
            <a:endParaRPr lang="en-US" dirty="0"/>
          </a:p>
          <a:p>
            <a:endParaRPr lang="en-US" dirty="0"/>
          </a:p>
          <a:p>
            <a:r>
              <a:rPr lang="en-US" dirty="0"/>
              <a:t>For Ensemble model </a:t>
            </a:r>
          </a:p>
        </p:txBody>
      </p:sp>
      <p:pic>
        <p:nvPicPr>
          <p:cNvPr id="13" name="Picture 12" descr="Text&#10;&#10;Description automatically generated">
            <a:extLst>
              <a:ext uri="{FF2B5EF4-FFF2-40B4-BE49-F238E27FC236}">
                <a16:creationId xmlns:a16="http://schemas.microsoft.com/office/drawing/2014/main" id="{EE4C7508-903C-0C4F-9B50-5161B042673F}"/>
              </a:ext>
            </a:extLst>
          </p:cNvPr>
          <p:cNvPicPr>
            <a:picLocks noChangeAspect="1"/>
          </p:cNvPicPr>
          <p:nvPr/>
        </p:nvPicPr>
        <p:blipFill>
          <a:blip r:embed="rId3"/>
          <a:stretch>
            <a:fillRect/>
          </a:stretch>
        </p:blipFill>
        <p:spPr>
          <a:xfrm>
            <a:off x="5910816" y="5041601"/>
            <a:ext cx="3060700" cy="1219200"/>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22E8D884-5E9C-454E-8B8D-ECB593AF9B83}"/>
              </a:ext>
            </a:extLst>
          </p:cNvPr>
          <p:cNvPicPr>
            <a:picLocks noChangeAspect="1"/>
          </p:cNvPicPr>
          <p:nvPr/>
        </p:nvPicPr>
        <p:blipFill>
          <a:blip r:embed="rId4"/>
          <a:stretch>
            <a:fillRect/>
          </a:stretch>
        </p:blipFill>
        <p:spPr>
          <a:xfrm>
            <a:off x="6334971" y="2184181"/>
            <a:ext cx="3060700" cy="1219200"/>
          </a:xfrm>
          <a:prstGeom prst="rect">
            <a:avLst/>
          </a:prstGeom>
        </p:spPr>
      </p:pic>
      <p:pic>
        <p:nvPicPr>
          <p:cNvPr id="17" name="Picture 16" descr="Text&#10;&#10;Description automatically generated">
            <a:extLst>
              <a:ext uri="{FF2B5EF4-FFF2-40B4-BE49-F238E27FC236}">
                <a16:creationId xmlns:a16="http://schemas.microsoft.com/office/drawing/2014/main" id="{443D5150-AA52-5641-84D7-03219204B66B}"/>
              </a:ext>
            </a:extLst>
          </p:cNvPr>
          <p:cNvPicPr>
            <a:picLocks noChangeAspect="1"/>
          </p:cNvPicPr>
          <p:nvPr/>
        </p:nvPicPr>
        <p:blipFill>
          <a:blip r:embed="rId5"/>
          <a:stretch>
            <a:fillRect/>
          </a:stretch>
        </p:blipFill>
        <p:spPr>
          <a:xfrm>
            <a:off x="6136629" y="3370735"/>
            <a:ext cx="3060700" cy="1219200"/>
          </a:xfrm>
          <a:prstGeom prst="rect">
            <a:avLst/>
          </a:prstGeom>
        </p:spPr>
      </p:pic>
      <p:pic>
        <p:nvPicPr>
          <p:cNvPr id="19" name="Picture 18" descr="Graphical user interface, text&#10;&#10;Description automatically generated">
            <a:extLst>
              <a:ext uri="{FF2B5EF4-FFF2-40B4-BE49-F238E27FC236}">
                <a16:creationId xmlns:a16="http://schemas.microsoft.com/office/drawing/2014/main" id="{2279D30F-1DE3-114D-AC3E-721C31450FEB}"/>
              </a:ext>
            </a:extLst>
          </p:cNvPr>
          <p:cNvPicPr>
            <a:picLocks noChangeAspect="1"/>
          </p:cNvPicPr>
          <p:nvPr/>
        </p:nvPicPr>
        <p:blipFill>
          <a:blip r:embed="rId6"/>
          <a:stretch>
            <a:fillRect/>
          </a:stretch>
        </p:blipFill>
        <p:spPr>
          <a:xfrm>
            <a:off x="6334971" y="1046016"/>
            <a:ext cx="3060700" cy="1219200"/>
          </a:xfrm>
          <a:prstGeom prst="rect">
            <a:avLst/>
          </a:prstGeom>
        </p:spPr>
      </p:pic>
    </p:spTree>
    <p:extLst>
      <p:ext uri="{BB962C8B-B14F-4D97-AF65-F5344CB8AC3E}">
        <p14:creationId xmlns:p14="http://schemas.microsoft.com/office/powerpoint/2010/main" val="3124886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69F66-8F91-094B-92A7-D26A77D51E93}"/>
              </a:ext>
            </a:extLst>
          </p:cNvPr>
          <p:cNvSpPr>
            <a:spLocks noGrp="1"/>
          </p:cNvSpPr>
          <p:nvPr>
            <p:ph type="title"/>
          </p:nvPr>
        </p:nvSpPr>
        <p:spPr>
          <a:xfrm>
            <a:off x="223284" y="1"/>
            <a:ext cx="11130516" cy="1222744"/>
          </a:xfrm>
        </p:spPr>
        <p:txBody>
          <a:bodyPr/>
          <a:lstStyle/>
          <a:p>
            <a:r>
              <a:rPr lang="en-US" dirty="0"/>
              <a:t>Remarks and future scope</a:t>
            </a:r>
          </a:p>
        </p:txBody>
      </p:sp>
      <p:sp>
        <p:nvSpPr>
          <p:cNvPr id="3" name="Content Placeholder 2">
            <a:extLst>
              <a:ext uri="{FF2B5EF4-FFF2-40B4-BE49-F238E27FC236}">
                <a16:creationId xmlns:a16="http://schemas.microsoft.com/office/drawing/2014/main" id="{9B6604E6-5DCA-8045-8293-407B1951AB2A}"/>
              </a:ext>
            </a:extLst>
          </p:cNvPr>
          <p:cNvSpPr>
            <a:spLocks noGrp="1"/>
          </p:cNvSpPr>
          <p:nvPr>
            <p:ph idx="1"/>
          </p:nvPr>
        </p:nvSpPr>
        <p:spPr>
          <a:xfrm>
            <a:off x="338469" y="1105786"/>
            <a:ext cx="11024191" cy="4954218"/>
          </a:xfrm>
        </p:spPr>
        <p:txBody>
          <a:bodyPr>
            <a:normAutofit fontScale="92500" lnSpcReduction="10000"/>
          </a:bodyPr>
          <a:lstStyle/>
          <a:p>
            <a:pPr marL="0" indent="0">
              <a:lnSpc>
                <a:spcPct val="150000"/>
              </a:lnSpc>
              <a:buNone/>
            </a:pPr>
            <a:r>
              <a:rPr lang="en-US" sz="2200" dirty="0">
                <a:latin typeface="+mj-lt"/>
              </a:rPr>
              <a:t> • This project is like a hands-on experience for the image processing class. I gained a lot from this project, like applying neural networks and the concept behind various hyperparameters that control and improve the neural network.</a:t>
            </a:r>
          </a:p>
          <a:p>
            <a:pPr marL="0" indent="0">
              <a:lnSpc>
                <a:spcPct val="150000"/>
              </a:lnSpc>
              <a:buNone/>
            </a:pPr>
            <a:r>
              <a:rPr lang="en-US" sz="2200" dirty="0">
                <a:latin typeface="+mj-lt"/>
              </a:rPr>
              <a:t>• As we have seen, the Ensemble worked better than the some of the original model in this case like VGG16,Inceptionv2,and also, because of the weakness in one of the models, the entire Ensemble is compromised.  </a:t>
            </a:r>
          </a:p>
          <a:p>
            <a:pPr>
              <a:lnSpc>
                <a:spcPct val="150000"/>
              </a:lnSpc>
            </a:pPr>
            <a:r>
              <a:rPr lang="en-US" sz="2200" dirty="0">
                <a:latin typeface="+mj-lt"/>
              </a:rPr>
              <a:t>The main drawback is that building multiple models with good performance is time consuming and computationally expensive.</a:t>
            </a:r>
          </a:p>
          <a:p>
            <a:pPr>
              <a:lnSpc>
                <a:spcPct val="150000"/>
              </a:lnSpc>
            </a:pPr>
            <a:r>
              <a:rPr lang="en-US" sz="2200" dirty="0">
                <a:latin typeface="+mj-lt"/>
              </a:rPr>
              <a:t>This technique is very much helpful when we have the computational power to build multiple models  then this will definitely improve the accuracy than the original model.</a:t>
            </a:r>
          </a:p>
        </p:txBody>
      </p:sp>
    </p:spTree>
    <p:extLst>
      <p:ext uri="{BB962C8B-B14F-4D97-AF65-F5344CB8AC3E}">
        <p14:creationId xmlns:p14="http://schemas.microsoft.com/office/powerpoint/2010/main" val="3817349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85CF7F-E071-DB4F-A824-CCC140E95DC5}"/>
              </a:ext>
            </a:extLst>
          </p:cNvPr>
          <p:cNvSpPr txBox="1"/>
          <p:nvPr/>
        </p:nvSpPr>
        <p:spPr>
          <a:xfrm>
            <a:off x="3958814" y="1971070"/>
            <a:ext cx="5712311" cy="923330"/>
          </a:xfrm>
          <a:prstGeom prst="rect">
            <a:avLst/>
          </a:prstGeom>
          <a:noFill/>
        </p:spPr>
        <p:txBody>
          <a:bodyPr wrap="square" rtlCol="0">
            <a:spAutoFit/>
          </a:bodyPr>
          <a:lstStyle/>
          <a:p>
            <a:r>
              <a:rPr lang="en-US" sz="5400" dirty="0"/>
              <a:t>Thank</a:t>
            </a:r>
            <a:r>
              <a:rPr lang="en-US" sz="4400" dirty="0"/>
              <a:t> you</a:t>
            </a:r>
          </a:p>
        </p:txBody>
      </p:sp>
    </p:spTree>
    <p:extLst>
      <p:ext uri="{BB962C8B-B14F-4D97-AF65-F5344CB8AC3E}">
        <p14:creationId xmlns:p14="http://schemas.microsoft.com/office/powerpoint/2010/main" val="2508838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A464-9864-F54E-9AE3-5FEBA5002198}"/>
              </a:ext>
            </a:extLst>
          </p:cNvPr>
          <p:cNvSpPr>
            <a:spLocks noGrp="1"/>
          </p:cNvSpPr>
          <p:nvPr>
            <p:ph type="title"/>
          </p:nvPr>
        </p:nvSpPr>
        <p:spPr>
          <a:xfrm>
            <a:off x="569119" y="354492"/>
            <a:ext cx="10515600" cy="1325563"/>
          </a:xfrm>
        </p:spPr>
        <p:txBody>
          <a:bodyPr>
            <a:normAutofit/>
          </a:bodyPr>
          <a:lstStyle/>
          <a:p>
            <a:r>
              <a:rPr lang="en-US" sz="3600" dirty="0">
                <a:latin typeface="Algerian" pitchFamily="82" charset="77"/>
              </a:rPr>
              <a:t>Contents</a:t>
            </a:r>
          </a:p>
        </p:txBody>
      </p:sp>
      <p:sp>
        <p:nvSpPr>
          <p:cNvPr id="3" name="Content Placeholder 2">
            <a:extLst>
              <a:ext uri="{FF2B5EF4-FFF2-40B4-BE49-F238E27FC236}">
                <a16:creationId xmlns:a16="http://schemas.microsoft.com/office/drawing/2014/main" id="{017B1959-A4C6-EE41-96C0-38A96A8301C4}"/>
              </a:ext>
            </a:extLst>
          </p:cNvPr>
          <p:cNvSpPr>
            <a:spLocks noGrp="1"/>
          </p:cNvSpPr>
          <p:nvPr>
            <p:ph idx="1"/>
          </p:nvPr>
        </p:nvSpPr>
        <p:spPr>
          <a:xfrm>
            <a:off x="300038" y="1494872"/>
            <a:ext cx="11053762" cy="4905375"/>
          </a:xfrm>
        </p:spPr>
        <p:txBody>
          <a:bodyPr/>
          <a:lstStyle/>
          <a:p>
            <a:pPr>
              <a:lnSpc>
                <a:spcPct val="150000"/>
              </a:lnSpc>
            </a:pPr>
            <a:r>
              <a:rPr lang="en-US" sz="2000" dirty="0">
                <a:latin typeface="+mj-lt"/>
              </a:rPr>
              <a:t>Introduction and Motivation</a:t>
            </a:r>
          </a:p>
          <a:p>
            <a:pPr>
              <a:lnSpc>
                <a:spcPct val="150000"/>
              </a:lnSpc>
            </a:pPr>
            <a:r>
              <a:rPr lang="en-US" sz="2000" dirty="0">
                <a:latin typeface="+mj-lt"/>
              </a:rPr>
              <a:t>Background</a:t>
            </a:r>
          </a:p>
          <a:p>
            <a:pPr>
              <a:lnSpc>
                <a:spcPct val="150000"/>
              </a:lnSpc>
            </a:pPr>
            <a:r>
              <a:rPr lang="en-US" sz="2000" dirty="0">
                <a:latin typeface="+mj-lt"/>
              </a:rPr>
              <a:t>Flow chart</a:t>
            </a:r>
          </a:p>
          <a:p>
            <a:pPr>
              <a:lnSpc>
                <a:spcPct val="150000"/>
              </a:lnSpc>
            </a:pPr>
            <a:r>
              <a:rPr lang="en-US" sz="2000" dirty="0">
                <a:latin typeface="+mj-lt"/>
              </a:rPr>
              <a:t>Unbalanced Dataset</a:t>
            </a:r>
          </a:p>
          <a:p>
            <a:pPr>
              <a:lnSpc>
                <a:spcPct val="150000"/>
              </a:lnSpc>
            </a:pPr>
            <a:r>
              <a:rPr lang="en-US" sz="2000" dirty="0">
                <a:latin typeface="+mj-lt"/>
              </a:rPr>
              <a:t>Data augmentation</a:t>
            </a:r>
          </a:p>
          <a:p>
            <a:pPr>
              <a:lnSpc>
                <a:spcPct val="150000"/>
              </a:lnSpc>
            </a:pPr>
            <a:r>
              <a:rPr lang="en-US" sz="2000" dirty="0">
                <a:latin typeface="+mj-lt"/>
              </a:rPr>
              <a:t>Results</a:t>
            </a:r>
          </a:p>
          <a:p>
            <a:pPr>
              <a:lnSpc>
                <a:spcPct val="150000"/>
              </a:lnSpc>
            </a:pPr>
            <a:r>
              <a:rPr lang="en-US" sz="2000" dirty="0">
                <a:latin typeface="+mj-lt"/>
              </a:rPr>
              <a:t>Remarks</a:t>
            </a:r>
          </a:p>
          <a:p>
            <a:endParaRPr lang="en-US" dirty="0"/>
          </a:p>
        </p:txBody>
      </p:sp>
    </p:spTree>
    <p:extLst>
      <p:ext uri="{BB962C8B-B14F-4D97-AF65-F5344CB8AC3E}">
        <p14:creationId xmlns:p14="http://schemas.microsoft.com/office/powerpoint/2010/main" val="2841135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9C5A-0112-5745-BB1A-6BF5F05BCEAD}"/>
              </a:ext>
            </a:extLst>
          </p:cNvPr>
          <p:cNvSpPr>
            <a:spLocks noGrp="1"/>
          </p:cNvSpPr>
          <p:nvPr>
            <p:ph type="title"/>
          </p:nvPr>
        </p:nvSpPr>
        <p:spPr>
          <a:xfrm>
            <a:off x="430924" y="239174"/>
            <a:ext cx="10786241" cy="1055311"/>
          </a:xfrm>
        </p:spPr>
        <p:txBody>
          <a:bodyPr>
            <a:normAutofit/>
          </a:bodyPr>
          <a:lstStyle/>
          <a:p>
            <a:r>
              <a:rPr lang="en-US" sz="4000" dirty="0">
                <a:latin typeface="Algerian" pitchFamily="82" charset="77"/>
              </a:rPr>
              <a:t>Introduction and Motivation</a:t>
            </a:r>
          </a:p>
        </p:txBody>
      </p:sp>
      <p:sp>
        <p:nvSpPr>
          <p:cNvPr id="3" name="Content Placeholder 2">
            <a:extLst>
              <a:ext uri="{FF2B5EF4-FFF2-40B4-BE49-F238E27FC236}">
                <a16:creationId xmlns:a16="http://schemas.microsoft.com/office/drawing/2014/main" id="{4A65E1F6-A9F1-154F-8AA8-5F1460F05C88}"/>
              </a:ext>
            </a:extLst>
          </p:cNvPr>
          <p:cNvSpPr>
            <a:spLocks noGrp="1"/>
          </p:cNvSpPr>
          <p:nvPr>
            <p:ph idx="1"/>
          </p:nvPr>
        </p:nvSpPr>
        <p:spPr>
          <a:xfrm>
            <a:off x="430924" y="1265275"/>
            <a:ext cx="11307420" cy="5340231"/>
          </a:xfrm>
        </p:spPr>
        <p:txBody>
          <a:bodyPr>
            <a:normAutofit fontScale="92500"/>
          </a:bodyPr>
          <a:lstStyle/>
          <a:p>
            <a:pPr marL="0" indent="0" algn="just">
              <a:lnSpc>
                <a:spcPct val="150000"/>
              </a:lnSpc>
              <a:buNone/>
            </a:pPr>
            <a:r>
              <a:rPr lang="en-US" sz="2200" dirty="0">
                <a:latin typeface="+mj-lt"/>
              </a:rPr>
              <a:t>•</a:t>
            </a:r>
            <a:r>
              <a:rPr lang="en-US" sz="2200" dirty="0"/>
              <a:t>The main idea of this project is to build the deep neural ensemble model and verify that the ensemble performs better on testing data than the original models.</a:t>
            </a:r>
          </a:p>
          <a:p>
            <a:pPr marL="0" indent="0" algn="just">
              <a:lnSpc>
                <a:spcPct val="150000"/>
              </a:lnSpc>
              <a:buNone/>
            </a:pPr>
            <a:r>
              <a:rPr lang="en-US" sz="2200" dirty="0"/>
              <a:t>•The primary motivation for this project is from my experience in machine learning ensemble techniques. </a:t>
            </a:r>
          </a:p>
          <a:p>
            <a:pPr marL="0" indent="0" algn="just">
              <a:lnSpc>
                <a:spcPct val="150000"/>
              </a:lnSpc>
              <a:buNone/>
            </a:pPr>
            <a:r>
              <a:rPr lang="en-US" sz="2200" dirty="0"/>
              <a:t>•In this study, I evaluate pre-trained CNN (Feature Extractor) performance and construct an optimal ensemble towards the Pneumonia detection. </a:t>
            </a:r>
          </a:p>
          <a:p>
            <a:pPr marL="0" indent="0" algn="just">
              <a:lnSpc>
                <a:spcPct val="150000"/>
              </a:lnSpc>
              <a:buNone/>
            </a:pPr>
            <a:r>
              <a:rPr lang="en-US" sz="2200" dirty="0"/>
              <a:t>•In this project, I used  majority based ensemble technique on the following models </a:t>
            </a:r>
          </a:p>
          <a:p>
            <a:pPr marL="457200" indent="-457200">
              <a:lnSpc>
                <a:spcPct val="150000"/>
              </a:lnSpc>
              <a:buFont typeface="+mj-lt"/>
              <a:buAutoNum type="arabicPeriod"/>
            </a:pPr>
            <a:r>
              <a:rPr lang="en-US" sz="2200" dirty="0"/>
              <a:t> VGG16(138,357,544 Parameters) </a:t>
            </a:r>
          </a:p>
          <a:p>
            <a:pPr marL="457200" indent="-457200">
              <a:lnSpc>
                <a:spcPct val="150000"/>
              </a:lnSpc>
              <a:buFont typeface="+mj-lt"/>
              <a:buAutoNum type="arabicPeriod"/>
            </a:pPr>
            <a:r>
              <a:rPr lang="en-US" sz="2200" dirty="0"/>
              <a:t>Inceptionv3 (23,851,784 Parameters)</a:t>
            </a:r>
          </a:p>
          <a:p>
            <a:pPr marL="457200" indent="-457200">
              <a:lnSpc>
                <a:spcPct val="150000"/>
              </a:lnSpc>
              <a:buFont typeface="+mj-lt"/>
              <a:buAutoNum type="arabicPeriod"/>
            </a:pPr>
            <a:r>
              <a:rPr lang="en-US" sz="2200" dirty="0"/>
              <a:t>InceptionResNetV2 (55,873,736 Parameters</a:t>
            </a:r>
            <a:r>
              <a:rPr lang="en-US" sz="2200" dirty="0">
                <a:latin typeface="American Typewriter Condensed" panose="02090606020004020304" pitchFamily="18" charset="77"/>
              </a:rPr>
              <a:t>) </a:t>
            </a:r>
          </a:p>
          <a:p>
            <a:pPr algn="just">
              <a:lnSpc>
                <a:spcPct val="150000"/>
              </a:lnSpc>
            </a:pPr>
            <a:endParaRPr lang="en-US" sz="2200" dirty="0">
              <a:latin typeface="+mj-lt"/>
            </a:endParaRPr>
          </a:p>
          <a:p>
            <a:endParaRPr lang="en-US" sz="2200" dirty="0">
              <a:latin typeface="+mj-lt"/>
            </a:endParaRPr>
          </a:p>
        </p:txBody>
      </p:sp>
    </p:spTree>
    <p:extLst>
      <p:ext uri="{BB962C8B-B14F-4D97-AF65-F5344CB8AC3E}">
        <p14:creationId xmlns:p14="http://schemas.microsoft.com/office/powerpoint/2010/main" val="1365483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1D40-1664-8848-A830-6573A2124D97}"/>
              </a:ext>
            </a:extLst>
          </p:cNvPr>
          <p:cNvSpPr>
            <a:spLocks noGrp="1"/>
          </p:cNvSpPr>
          <p:nvPr>
            <p:ph type="title"/>
          </p:nvPr>
        </p:nvSpPr>
        <p:spPr>
          <a:xfrm>
            <a:off x="457200" y="375757"/>
            <a:ext cx="10515600" cy="1325563"/>
          </a:xfrm>
        </p:spPr>
        <p:txBody>
          <a:bodyPr>
            <a:normAutofit/>
          </a:bodyPr>
          <a:lstStyle/>
          <a:p>
            <a:r>
              <a:rPr lang="en-US" sz="4000" dirty="0">
                <a:latin typeface="Algerian" pitchFamily="82" charset="77"/>
              </a:rPr>
              <a:t>Background</a:t>
            </a:r>
          </a:p>
        </p:txBody>
      </p:sp>
      <p:sp>
        <p:nvSpPr>
          <p:cNvPr id="3" name="Content Placeholder 2">
            <a:extLst>
              <a:ext uri="{FF2B5EF4-FFF2-40B4-BE49-F238E27FC236}">
                <a16:creationId xmlns:a16="http://schemas.microsoft.com/office/drawing/2014/main" id="{DB02DA74-7EE1-7F4E-B6E2-941BCADB0A6C}"/>
              </a:ext>
            </a:extLst>
          </p:cNvPr>
          <p:cNvSpPr>
            <a:spLocks noGrp="1"/>
          </p:cNvSpPr>
          <p:nvPr>
            <p:ph idx="1"/>
          </p:nvPr>
        </p:nvSpPr>
        <p:spPr>
          <a:xfrm>
            <a:off x="457200" y="1690798"/>
            <a:ext cx="10515600" cy="3903178"/>
          </a:xfrm>
        </p:spPr>
        <p:txBody>
          <a:bodyPr>
            <a:normAutofit/>
          </a:bodyPr>
          <a:lstStyle/>
          <a:p>
            <a:pPr>
              <a:lnSpc>
                <a:spcPct val="150000"/>
              </a:lnSpc>
            </a:pPr>
            <a:r>
              <a:rPr lang="en-US" sz="2400" dirty="0"/>
              <a:t>In the Initial stage of the project, I found that many people are performing most of the deep learning models on the same dataset. However, they are not using the Ensemble of the most potent tool in machine learning that helps in giving better accuracy than the original model. Ensemble techniques are simple and do not require retraining of all the models. This feature of the Ensemble techniques is one of its fundamental reason for its success.</a:t>
            </a:r>
          </a:p>
        </p:txBody>
      </p:sp>
    </p:spTree>
    <p:extLst>
      <p:ext uri="{BB962C8B-B14F-4D97-AF65-F5344CB8AC3E}">
        <p14:creationId xmlns:p14="http://schemas.microsoft.com/office/powerpoint/2010/main" val="109095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0AC2-97AC-F94E-B134-5292BE2F4754}"/>
              </a:ext>
            </a:extLst>
          </p:cNvPr>
          <p:cNvSpPr>
            <a:spLocks noGrp="1"/>
          </p:cNvSpPr>
          <p:nvPr>
            <p:ph type="title"/>
          </p:nvPr>
        </p:nvSpPr>
        <p:spPr>
          <a:xfrm>
            <a:off x="838200" y="375758"/>
            <a:ext cx="10515600" cy="1325563"/>
          </a:xfrm>
        </p:spPr>
        <p:txBody>
          <a:bodyPr>
            <a:normAutofit/>
          </a:bodyPr>
          <a:lstStyle/>
          <a:p>
            <a:r>
              <a:rPr lang="en-US" sz="3600" dirty="0">
                <a:latin typeface="Algerian" pitchFamily="82" charset="77"/>
              </a:rPr>
              <a:t>Flow Chart</a:t>
            </a:r>
          </a:p>
        </p:txBody>
      </p:sp>
      <p:pic>
        <p:nvPicPr>
          <p:cNvPr id="5" name="Content Placeholder 4" descr="Diagram&#10;&#10;Description automatically generated">
            <a:extLst>
              <a:ext uri="{FF2B5EF4-FFF2-40B4-BE49-F238E27FC236}">
                <a16:creationId xmlns:a16="http://schemas.microsoft.com/office/drawing/2014/main" id="{51283D1F-2CEA-2A45-B3FD-8F906D87A21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2566489" y="1379934"/>
            <a:ext cx="6272212" cy="4098131"/>
          </a:xfrm>
          <a:prstGeom prst="rect">
            <a:avLst/>
          </a:prstGeom>
          <a:ln>
            <a:noFill/>
          </a:ln>
          <a:effectLst>
            <a:outerShdw blurRad="292100" dist="139700" dir="3540000" sx="97382" sy="97382" algn="tl" rotWithShape="0">
              <a:schemeClr val="tx1">
                <a:alpha val="75000"/>
              </a:schemeClr>
            </a:outerShdw>
          </a:effectLst>
        </p:spPr>
      </p:pic>
    </p:spTree>
    <p:extLst>
      <p:ext uri="{BB962C8B-B14F-4D97-AF65-F5344CB8AC3E}">
        <p14:creationId xmlns:p14="http://schemas.microsoft.com/office/powerpoint/2010/main" val="1802787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09B78-C3CB-CF4B-BCF2-1DE2EF4DC16C}"/>
              </a:ext>
            </a:extLst>
          </p:cNvPr>
          <p:cNvSpPr>
            <a:spLocks noGrp="1"/>
          </p:cNvSpPr>
          <p:nvPr>
            <p:ph type="title"/>
          </p:nvPr>
        </p:nvSpPr>
        <p:spPr/>
        <p:txBody>
          <a:bodyPr/>
          <a:lstStyle/>
          <a:p>
            <a:r>
              <a:rPr lang="en-US" dirty="0"/>
              <a:t>Unbalanced dataset</a:t>
            </a:r>
          </a:p>
        </p:txBody>
      </p:sp>
      <p:sp>
        <p:nvSpPr>
          <p:cNvPr id="3" name="Content Placeholder 2">
            <a:extLst>
              <a:ext uri="{FF2B5EF4-FFF2-40B4-BE49-F238E27FC236}">
                <a16:creationId xmlns:a16="http://schemas.microsoft.com/office/drawing/2014/main" id="{B48F8072-5674-D544-8E70-26081CE8337F}"/>
              </a:ext>
            </a:extLst>
          </p:cNvPr>
          <p:cNvSpPr>
            <a:spLocks noGrp="1"/>
          </p:cNvSpPr>
          <p:nvPr>
            <p:ph idx="1"/>
          </p:nvPr>
        </p:nvSpPr>
        <p:spPr>
          <a:xfrm>
            <a:off x="838200" y="1414464"/>
            <a:ext cx="10515600" cy="5443536"/>
          </a:xfrm>
        </p:spPr>
        <p:txBody>
          <a:bodyPr/>
          <a:lstStyle/>
          <a:p>
            <a:r>
              <a:rPr lang="en-US" sz="2400" dirty="0">
                <a:latin typeface="+mj-lt"/>
              </a:rPr>
              <a:t>Two Categories of images (Normal/Pneumonia).</a:t>
            </a:r>
          </a:p>
          <a:p>
            <a:r>
              <a:rPr lang="en-US" sz="2400" dirty="0">
                <a:latin typeface="+mj-lt"/>
              </a:rPr>
              <a:t> For Training Normal class has 1341 images and Pneumonia class has 3875 images.</a:t>
            </a:r>
          </a:p>
          <a:p>
            <a:r>
              <a:rPr lang="en-US" sz="2400" dirty="0">
                <a:latin typeface="+mj-lt"/>
              </a:rPr>
              <a:t> I used train_test split on training set to create a validation set(10%)</a:t>
            </a:r>
          </a:p>
          <a:p>
            <a:r>
              <a:rPr lang="en-US" sz="2400" dirty="0">
                <a:latin typeface="+mj-lt"/>
              </a:rPr>
              <a:t>For Testing(10% split) Normal class has 234 images and Pneumonia class has 390 images</a:t>
            </a:r>
            <a:r>
              <a:rPr lang="en-US" dirty="0"/>
              <a:t>. </a:t>
            </a:r>
          </a:p>
          <a:p>
            <a:endParaRPr lang="en-US" dirty="0"/>
          </a:p>
        </p:txBody>
      </p:sp>
      <p:pic>
        <p:nvPicPr>
          <p:cNvPr id="5" name="Picture 4" descr="Chart, bar chart&#10;&#10;Description automatically generated">
            <a:extLst>
              <a:ext uri="{FF2B5EF4-FFF2-40B4-BE49-F238E27FC236}">
                <a16:creationId xmlns:a16="http://schemas.microsoft.com/office/drawing/2014/main" id="{0246519F-B916-C041-A521-F99C314E4A22}"/>
              </a:ext>
            </a:extLst>
          </p:cNvPr>
          <p:cNvPicPr>
            <a:picLocks noChangeAspect="1"/>
          </p:cNvPicPr>
          <p:nvPr/>
        </p:nvPicPr>
        <p:blipFill>
          <a:blip r:embed="rId2"/>
          <a:stretch>
            <a:fillRect/>
          </a:stretch>
        </p:blipFill>
        <p:spPr>
          <a:xfrm>
            <a:off x="2705099" y="3460305"/>
            <a:ext cx="7724775" cy="3254820"/>
          </a:xfrm>
          <a:prstGeom prst="rect">
            <a:avLst/>
          </a:prstGeom>
        </p:spPr>
      </p:pic>
    </p:spTree>
    <p:extLst>
      <p:ext uri="{BB962C8B-B14F-4D97-AF65-F5344CB8AC3E}">
        <p14:creationId xmlns:p14="http://schemas.microsoft.com/office/powerpoint/2010/main" val="408700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70BF-763B-C04C-97BA-CA28FE880CCE}"/>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94C2F99C-CE84-2942-8E1A-BFB8EE2587FA}"/>
              </a:ext>
            </a:extLst>
          </p:cNvPr>
          <p:cNvSpPr>
            <a:spLocks noGrp="1"/>
          </p:cNvSpPr>
          <p:nvPr>
            <p:ph idx="1"/>
          </p:nvPr>
        </p:nvSpPr>
        <p:spPr>
          <a:xfrm>
            <a:off x="350874" y="1509823"/>
            <a:ext cx="11002926" cy="4667140"/>
          </a:xfrm>
        </p:spPr>
        <p:txBody>
          <a:bodyPr>
            <a:normAutofit/>
          </a:bodyPr>
          <a:lstStyle/>
          <a:p>
            <a:pPr>
              <a:lnSpc>
                <a:spcPct val="150000"/>
              </a:lnSpc>
            </a:pPr>
            <a:r>
              <a:rPr lang="en-US" sz="2000" dirty="0">
                <a:latin typeface="+mj-lt"/>
              </a:rPr>
              <a:t>To help the model to learn different type of images data augmentation is done on the data before given as input for training.</a:t>
            </a:r>
          </a:p>
          <a:p>
            <a:pPr>
              <a:lnSpc>
                <a:spcPct val="150000"/>
              </a:lnSpc>
            </a:pPr>
            <a:r>
              <a:rPr lang="en-US" sz="2000" dirty="0">
                <a:latin typeface="+mj-lt"/>
              </a:rPr>
              <a:t>On the training set I implemented following transformations</a:t>
            </a:r>
          </a:p>
          <a:p>
            <a:pPr marL="457200" indent="-457200">
              <a:buFont typeface="+mj-lt"/>
              <a:buAutoNum type="arabicPeriod"/>
            </a:pPr>
            <a:r>
              <a:rPr lang="en-US" sz="2000" dirty="0"/>
              <a:t>rescale = 1/255,                   </a:t>
            </a:r>
          </a:p>
          <a:p>
            <a:pPr marL="457200" indent="-457200">
              <a:buFont typeface="+mj-lt"/>
              <a:buAutoNum type="arabicPeriod"/>
            </a:pPr>
            <a:r>
              <a:rPr lang="en-US" sz="2000" dirty="0" err="1"/>
              <a:t>rotation_range</a:t>
            </a:r>
            <a:r>
              <a:rPr lang="en-US" sz="2000" dirty="0"/>
              <a:t> = 30,</a:t>
            </a:r>
          </a:p>
          <a:p>
            <a:pPr marL="457200" indent="-457200">
              <a:buFont typeface="+mj-lt"/>
              <a:buAutoNum type="arabicPeriod"/>
            </a:pPr>
            <a:r>
              <a:rPr lang="en-US" sz="2000" dirty="0" err="1"/>
              <a:t>zoom_range</a:t>
            </a:r>
            <a:r>
              <a:rPr lang="en-US" sz="2000" dirty="0"/>
              <a:t> = 0.2,</a:t>
            </a:r>
          </a:p>
          <a:p>
            <a:pPr marL="457200" indent="-457200">
              <a:buFont typeface="+mj-lt"/>
              <a:buAutoNum type="arabicPeriod"/>
            </a:pPr>
            <a:r>
              <a:rPr lang="en-US" sz="2000" dirty="0" err="1"/>
              <a:t>width_shift_range</a:t>
            </a:r>
            <a:r>
              <a:rPr lang="en-US" sz="2000" dirty="0"/>
              <a:t> = 0.1,</a:t>
            </a:r>
          </a:p>
          <a:p>
            <a:pPr marL="457200" indent="-457200">
              <a:buFont typeface="+mj-lt"/>
              <a:buAutoNum type="arabicPeriod"/>
            </a:pPr>
            <a:r>
              <a:rPr lang="en-US" sz="2000" dirty="0" err="1"/>
              <a:t>height_shift_range</a:t>
            </a:r>
            <a:r>
              <a:rPr lang="en-US" sz="2000" dirty="0"/>
              <a:t> = 0.1)</a:t>
            </a:r>
          </a:p>
          <a:p>
            <a:pPr>
              <a:lnSpc>
                <a:spcPct val="150000"/>
              </a:lnSpc>
            </a:pPr>
            <a:r>
              <a:rPr lang="en-US" sz="2000" dirty="0">
                <a:latin typeface="+mj-lt"/>
              </a:rPr>
              <a:t>On  Test and validation set </a:t>
            </a:r>
            <a:r>
              <a:rPr lang="en-US" sz="2000" dirty="0" err="1">
                <a:latin typeface="+mj-lt"/>
              </a:rPr>
              <a:t>i</a:t>
            </a:r>
            <a:r>
              <a:rPr lang="en-US" sz="2000" dirty="0">
                <a:latin typeface="+mj-lt"/>
              </a:rPr>
              <a:t> used only </a:t>
            </a:r>
            <a:r>
              <a:rPr lang="en-US" sz="2000" b="1" dirty="0">
                <a:latin typeface="+mj-lt"/>
              </a:rPr>
              <a:t>rescale=1/255</a:t>
            </a:r>
          </a:p>
        </p:txBody>
      </p:sp>
    </p:spTree>
    <p:extLst>
      <p:ext uri="{BB962C8B-B14F-4D97-AF65-F5344CB8AC3E}">
        <p14:creationId xmlns:p14="http://schemas.microsoft.com/office/powerpoint/2010/main" val="416973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F4A04D-B439-5047-8697-315C09ACC953}"/>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Model1:VGG16 (Feature extractor)</a:t>
            </a:r>
          </a:p>
        </p:txBody>
      </p:sp>
      <p:sp>
        <p:nvSpPr>
          <p:cNvPr id="7" name="Content Placeholder 6">
            <a:extLst>
              <a:ext uri="{FF2B5EF4-FFF2-40B4-BE49-F238E27FC236}">
                <a16:creationId xmlns:a16="http://schemas.microsoft.com/office/drawing/2014/main" id="{85296971-D3C6-2C44-B5C0-5C2D1BDDA910}"/>
              </a:ext>
            </a:extLst>
          </p:cNvPr>
          <p:cNvSpPr>
            <a:spLocks noGrp="1"/>
          </p:cNvSpPr>
          <p:nvPr>
            <p:ph idx="1"/>
          </p:nvPr>
        </p:nvSpPr>
        <p:spPr>
          <a:xfrm>
            <a:off x="838199" y="1335726"/>
            <a:ext cx="10515599" cy="420624"/>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In this model VGG16 is used as feature extractor followed by flatten, dense and dropout layers</a:t>
            </a:r>
          </a:p>
        </p:txBody>
      </p:sp>
      <p:pic>
        <p:nvPicPr>
          <p:cNvPr id="9" name="Picture 8" descr="Graphical user interface, text, application, Word&#10;&#10;Description automatically generated">
            <a:extLst>
              <a:ext uri="{FF2B5EF4-FFF2-40B4-BE49-F238E27FC236}">
                <a16:creationId xmlns:a16="http://schemas.microsoft.com/office/drawing/2014/main" id="{B3F322EE-F85D-024A-802B-FE61CF0CED92}"/>
              </a:ext>
            </a:extLst>
          </p:cNvPr>
          <p:cNvPicPr>
            <a:picLocks noChangeAspect="1"/>
          </p:cNvPicPr>
          <p:nvPr/>
        </p:nvPicPr>
        <p:blipFill>
          <a:blip r:embed="rId2"/>
          <a:stretch>
            <a:fillRect/>
          </a:stretch>
        </p:blipFill>
        <p:spPr>
          <a:xfrm>
            <a:off x="838200" y="1756351"/>
            <a:ext cx="10634663" cy="3615984"/>
          </a:xfrm>
          <a:prstGeom prst="rect">
            <a:avLst/>
          </a:prstGeom>
        </p:spPr>
      </p:pic>
    </p:spTree>
    <p:extLst>
      <p:ext uri="{BB962C8B-B14F-4D97-AF65-F5344CB8AC3E}">
        <p14:creationId xmlns:p14="http://schemas.microsoft.com/office/powerpoint/2010/main" val="370950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D3D2F-80AF-6F47-883C-85EAFAC970A8}"/>
              </a:ext>
            </a:extLst>
          </p:cNvPr>
          <p:cNvSpPr>
            <a:spLocks noGrp="1"/>
          </p:cNvSpPr>
          <p:nvPr>
            <p:ph type="title"/>
          </p:nvPr>
        </p:nvSpPr>
        <p:spPr>
          <a:xfrm>
            <a:off x="838198" y="547815"/>
            <a:ext cx="5167185" cy="1680519"/>
          </a:xfrm>
        </p:spPr>
        <p:txBody>
          <a:bodyPr vert="horz" lIns="91440" tIns="45720" rIns="91440" bIns="45720" rtlCol="0">
            <a:normAutofit/>
          </a:bodyPr>
          <a:lstStyle/>
          <a:p>
            <a:r>
              <a:rPr lang="en-US" sz="4000" kern="1200" dirty="0">
                <a:latin typeface="+mj-lt"/>
                <a:ea typeface="+mj-ea"/>
                <a:cs typeface="+mj-cs"/>
              </a:rPr>
              <a:t>Result from model1</a:t>
            </a:r>
          </a:p>
        </p:txBody>
      </p:sp>
      <p:pic>
        <p:nvPicPr>
          <p:cNvPr id="9" name="Content Placeholder 8" descr="Table&#10;&#10;Description automatically generated">
            <a:extLst>
              <a:ext uri="{FF2B5EF4-FFF2-40B4-BE49-F238E27FC236}">
                <a16:creationId xmlns:a16="http://schemas.microsoft.com/office/drawing/2014/main" id="{9CCCF739-E243-7B42-9FBF-4C467082B334}"/>
              </a:ext>
            </a:extLst>
          </p:cNvPr>
          <p:cNvPicPr>
            <a:picLocks noGrp="1" noChangeAspect="1"/>
          </p:cNvPicPr>
          <p:nvPr>
            <p:ph idx="1"/>
          </p:nvPr>
        </p:nvPicPr>
        <p:blipFill>
          <a:blip r:embed="rId2"/>
          <a:stretch>
            <a:fillRect/>
          </a:stretch>
        </p:blipFill>
        <p:spPr>
          <a:xfrm>
            <a:off x="144173" y="2228334"/>
            <a:ext cx="5944439" cy="4081849"/>
          </a:xfrm>
        </p:spPr>
      </p:pic>
      <p:pic>
        <p:nvPicPr>
          <p:cNvPr id="11" name="Picture 10" descr="Graphical user interface&#10;&#10;Description automatically generated">
            <a:extLst>
              <a:ext uri="{FF2B5EF4-FFF2-40B4-BE49-F238E27FC236}">
                <a16:creationId xmlns:a16="http://schemas.microsoft.com/office/drawing/2014/main" id="{DC917B5B-596C-5641-AFA5-2AF15AEE9ACE}"/>
              </a:ext>
            </a:extLst>
          </p:cNvPr>
          <p:cNvPicPr>
            <a:picLocks noChangeAspect="1"/>
          </p:cNvPicPr>
          <p:nvPr/>
        </p:nvPicPr>
        <p:blipFill>
          <a:blip r:embed="rId3"/>
          <a:stretch>
            <a:fillRect/>
          </a:stretch>
        </p:blipFill>
        <p:spPr>
          <a:xfrm>
            <a:off x="6103387" y="2228333"/>
            <a:ext cx="5944440" cy="4081849"/>
          </a:xfrm>
          <a:prstGeom prst="rect">
            <a:avLst/>
          </a:prstGeom>
        </p:spPr>
      </p:pic>
    </p:spTree>
    <p:extLst>
      <p:ext uri="{BB962C8B-B14F-4D97-AF65-F5344CB8AC3E}">
        <p14:creationId xmlns:p14="http://schemas.microsoft.com/office/powerpoint/2010/main" val="4148816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715</Words>
  <Application>Microsoft Macintosh PowerPoint</Application>
  <PresentationFormat>Widescreen</PresentationFormat>
  <Paragraphs>73</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Algerian</vt:lpstr>
      <vt:lpstr>American Typewriter Condensed</vt:lpstr>
      <vt:lpstr>Arial</vt:lpstr>
      <vt:lpstr>Calibri</vt:lpstr>
      <vt:lpstr>Calibri Light</vt:lpstr>
      <vt:lpstr>Century</vt:lpstr>
      <vt:lpstr>Office Theme</vt:lpstr>
      <vt:lpstr>   Performance Comparison of Deep Neural Ensembles On Chest X-ray Images for Pneumonia Detection  </vt:lpstr>
      <vt:lpstr>Contents</vt:lpstr>
      <vt:lpstr>Introduction and Motivation</vt:lpstr>
      <vt:lpstr>Background</vt:lpstr>
      <vt:lpstr>Flow Chart</vt:lpstr>
      <vt:lpstr>Unbalanced dataset</vt:lpstr>
      <vt:lpstr>Data augmentation</vt:lpstr>
      <vt:lpstr>Model1:VGG16 (Feature extractor)</vt:lpstr>
      <vt:lpstr>Result from model1</vt:lpstr>
      <vt:lpstr>Model 2:InceptionResnetV2(Feature extractor) </vt:lpstr>
      <vt:lpstr>Result for model 2</vt:lpstr>
      <vt:lpstr>Model3: Inceptionv3 as Feature extractor</vt:lpstr>
      <vt:lpstr>Results from model 3</vt:lpstr>
      <vt:lpstr>Results from Ensemble(Voting)</vt:lpstr>
      <vt:lpstr>Results</vt:lpstr>
      <vt:lpstr>Confusion Matrix </vt:lpstr>
      <vt:lpstr>Remarks and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Performance Comparison of Deep Neural Ensembles On Chest X-ray Images for Pneumonia Detection.  </dc:title>
  <dc:creator>Sai Srinath Alla</dc:creator>
  <cp:lastModifiedBy>Sai Srinath Alla</cp:lastModifiedBy>
  <cp:revision>25</cp:revision>
  <dcterms:created xsi:type="dcterms:W3CDTF">2021-05-14T07:59:53Z</dcterms:created>
  <dcterms:modified xsi:type="dcterms:W3CDTF">2022-02-04T18:51:22Z</dcterms:modified>
</cp:coreProperties>
</file>